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1531600" cy="16922750"/>
  <p:notesSz cx="11531600" cy="169227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FFFFFF"/>
          </p15:clr>
        </p15:guide>
        <p15:guide id="2" pos="2160" userDrawn="1">
          <p15:clr>
            <a:srgbClr val="FFFFFF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1646" y="-284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ISA" userId="16c3cdd6-c3b6-4c30-9a01-b56e201bf02c" providerId="ADAL" clId="{9FB5349B-17D3-4864-9EA4-94DE9793D87D}"/>
    <pc:docChg chg="undo redo custSel modSld">
      <pc:chgData name="ELISA" userId="16c3cdd6-c3b6-4c30-9a01-b56e201bf02c" providerId="ADAL" clId="{9FB5349B-17D3-4864-9EA4-94DE9793D87D}" dt="2023-02-01T08:48:18.046" v="321" actId="20577"/>
      <pc:docMkLst>
        <pc:docMk/>
      </pc:docMkLst>
      <pc:sldChg chg="modSp mod">
        <pc:chgData name="ELISA" userId="16c3cdd6-c3b6-4c30-9a01-b56e201bf02c" providerId="ADAL" clId="{9FB5349B-17D3-4864-9EA4-94DE9793D87D}" dt="2023-02-01T08:48:18.046" v="321" actId="20577"/>
        <pc:sldMkLst>
          <pc:docMk/>
          <pc:sldMk cId="0" sldId="256"/>
        </pc:sldMkLst>
        <pc:spChg chg="mod">
          <ac:chgData name="ELISA" userId="16c3cdd6-c3b6-4c30-9a01-b56e201bf02c" providerId="ADAL" clId="{9FB5349B-17D3-4864-9EA4-94DE9793D87D}" dt="2023-02-01T08:46:36.278" v="313" actId="948"/>
          <ac:spMkLst>
            <pc:docMk/>
            <pc:sldMk cId="0" sldId="256"/>
            <ac:spMk id="2" creationId="{00000000-0000-0000-0000-000000000000}"/>
          </ac:spMkLst>
        </pc:spChg>
        <pc:spChg chg="mod">
          <ac:chgData name="ELISA" userId="16c3cdd6-c3b6-4c30-9a01-b56e201bf02c" providerId="ADAL" clId="{9FB5349B-17D3-4864-9EA4-94DE9793D87D}" dt="2023-02-01T08:48:18.046" v="321" actId="20577"/>
          <ac:spMkLst>
            <pc:docMk/>
            <pc:sldMk cId="0" sldId="256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64870" y="5246052"/>
            <a:ext cx="9801860" cy="3553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729740" y="9476740"/>
            <a:ext cx="8072120" cy="42306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76580" y="3892232"/>
            <a:ext cx="5016246" cy="111690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938774" y="3892232"/>
            <a:ext cx="5016246" cy="111690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76580" y="676910"/>
            <a:ext cx="10378440" cy="27076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76580" y="3892232"/>
            <a:ext cx="10378440" cy="111690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920744" y="15738158"/>
            <a:ext cx="3690112" cy="8461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76580" y="15738158"/>
            <a:ext cx="2652268" cy="8461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302752" y="15738158"/>
            <a:ext cx="2652268" cy="8461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mailto:phd_lavorosviluppoinnovazione@unimore.it" TargetMode="Externa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99591" y="1677797"/>
            <a:ext cx="9198610" cy="1286891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 marR="5080">
              <a:lnSpc>
                <a:spcPts val="1850"/>
              </a:lnSpc>
            </a:pPr>
            <a:r>
              <a:rPr sz="1400" spc="-5" dirty="0">
                <a:solidFill>
                  <a:srgbClr val="61666A"/>
                </a:solidFill>
                <a:latin typeface="Arial"/>
                <a:cs typeface="Arial"/>
              </a:rPr>
              <a:t>Seminari organizzati nell’ambito </a:t>
            </a:r>
            <a:r>
              <a:rPr sz="1400" spc="-10" dirty="0">
                <a:solidFill>
                  <a:srgbClr val="61666A"/>
                </a:solidFill>
                <a:latin typeface="Arial"/>
                <a:cs typeface="Arial"/>
              </a:rPr>
              <a:t>del Corso </a:t>
            </a:r>
            <a:r>
              <a:rPr sz="1400" spc="-5" dirty="0">
                <a:solidFill>
                  <a:srgbClr val="61666A"/>
                </a:solidFill>
                <a:latin typeface="Arial"/>
                <a:cs typeface="Arial"/>
              </a:rPr>
              <a:t>di Dottorato in Lavoro, Sviluppo e Innovazione di Unimore -  </a:t>
            </a:r>
            <a:endParaRPr lang="it-IT" sz="1400" spc="-5" dirty="0">
              <a:solidFill>
                <a:srgbClr val="61666A"/>
              </a:solidFill>
              <a:latin typeface="Arial"/>
              <a:cs typeface="Arial"/>
            </a:endParaRPr>
          </a:p>
          <a:p>
            <a:pPr marL="12700" marR="5080">
              <a:lnSpc>
                <a:spcPts val="1850"/>
              </a:lnSpc>
            </a:pPr>
            <a:r>
              <a:rPr sz="1400" spc="-5" dirty="0">
                <a:solidFill>
                  <a:srgbClr val="61666A"/>
                </a:solidFill>
                <a:latin typeface="Arial"/>
                <a:cs typeface="Arial"/>
              </a:rPr>
              <a:t>Fondazione </a:t>
            </a:r>
            <a:r>
              <a:rPr sz="1400" dirty="0">
                <a:solidFill>
                  <a:srgbClr val="61666A"/>
                </a:solidFill>
                <a:latin typeface="Arial"/>
                <a:cs typeface="Arial"/>
              </a:rPr>
              <a:t>Marco</a:t>
            </a:r>
            <a:r>
              <a:rPr sz="1400" spc="-10" dirty="0">
                <a:solidFill>
                  <a:srgbClr val="61666A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61666A"/>
                </a:solidFill>
                <a:latin typeface="Arial"/>
                <a:cs typeface="Arial"/>
              </a:rPr>
              <a:t>Biagi</a:t>
            </a:r>
            <a:endParaRPr sz="1400" dirty="0">
              <a:latin typeface="Arial"/>
              <a:cs typeface="Arial"/>
            </a:endParaRPr>
          </a:p>
          <a:p>
            <a:pPr marL="1119505" lvl="1" algn="ctr">
              <a:spcBef>
                <a:spcPts val="1500"/>
              </a:spcBef>
            </a:pPr>
            <a:r>
              <a:rPr sz="2000" b="1" spc="-5" dirty="0">
                <a:solidFill>
                  <a:srgbClr val="61666A"/>
                </a:solidFill>
                <a:latin typeface="Arial"/>
                <a:cs typeface="Arial"/>
              </a:rPr>
              <a:t>M</a:t>
            </a:r>
            <a:r>
              <a:rPr lang="it-IT" sz="2000" b="1" spc="-5" dirty="0">
                <a:solidFill>
                  <a:srgbClr val="61666A"/>
                </a:solidFill>
                <a:latin typeface="Arial"/>
                <a:cs typeface="Arial"/>
              </a:rPr>
              <a:t>e</a:t>
            </a:r>
            <a:r>
              <a:rPr sz="2000" b="1" spc="-5" dirty="0">
                <a:solidFill>
                  <a:srgbClr val="61666A"/>
                </a:solidFill>
                <a:latin typeface="Arial"/>
                <a:cs typeface="Arial"/>
              </a:rPr>
              <a:t>r</a:t>
            </a:r>
            <a:r>
              <a:rPr lang="it-IT" sz="2000" b="1" spc="-5" dirty="0">
                <a:solidFill>
                  <a:srgbClr val="61666A"/>
                </a:solidFill>
                <a:latin typeface="Arial"/>
                <a:cs typeface="Arial"/>
              </a:rPr>
              <a:t>col</a:t>
            </a:r>
            <a:r>
              <a:rPr sz="2000" b="1" spc="-5" dirty="0" err="1">
                <a:solidFill>
                  <a:srgbClr val="61666A"/>
                </a:solidFill>
                <a:latin typeface="Arial"/>
                <a:cs typeface="Arial"/>
              </a:rPr>
              <a:t>edì</a:t>
            </a:r>
            <a:r>
              <a:rPr sz="2000" b="1" spc="-5" dirty="0">
                <a:solidFill>
                  <a:srgbClr val="61666A"/>
                </a:solidFill>
                <a:latin typeface="Arial"/>
                <a:cs typeface="Arial"/>
              </a:rPr>
              <a:t> 1</a:t>
            </a:r>
            <a:r>
              <a:rPr lang="it-IT" sz="2000" b="1" spc="-5" dirty="0">
                <a:solidFill>
                  <a:srgbClr val="61666A"/>
                </a:solidFill>
                <a:latin typeface="Arial"/>
                <a:cs typeface="Arial"/>
              </a:rPr>
              <a:t>5</a:t>
            </a:r>
            <a:r>
              <a:rPr sz="2000" b="1" spc="-5" dirty="0">
                <a:solidFill>
                  <a:srgbClr val="61666A"/>
                </a:solidFill>
                <a:latin typeface="Arial"/>
                <a:cs typeface="Arial"/>
              </a:rPr>
              <a:t> </a:t>
            </a:r>
            <a:r>
              <a:rPr lang="it-IT" sz="2000" b="1" spc="-5" dirty="0">
                <a:solidFill>
                  <a:srgbClr val="61666A"/>
                </a:solidFill>
                <a:latin typeface="Arial"/>
                <a:cs typeface="Arial"/>
              </a:rPr>
              <a:t>febbraio </a:t>
            </a:r>
            <a:r>
              <a:rPr sz="2000" b="1" spc="-5" dirty="0">
                <a:solidFill>
                  <a:srgbClr val="61666A"/>
                </a:solidFill>
                <a:latin typeface="Arial"/>
                <a:cs typeface="Arial"/>
              </a:rPr>
              <a:t>202</a:t>
            </a:r>
            <a:r>
              <a:rPr lang="it-IT" sz="2000" b="1" spc="-5" dirty="0">
                <a:solidFill>
                  <a:srgbClr val="61666A"/>
                </a:solidFill>
                <a:latin typeface="Arial"/>
                <a:cs typeface="Arial"/>
              </a:rPr>
              <a:t>3</a:t>
            </a:r>
            <a:r>
              <a:rPr sz="2000" b="1" spc="-5" dirty="0">
                <a:solidFill>
                  <a:srgbClr val="61666A"/>
                </a:solidFill>
                <a:latin typeface="Arial"/>
                <a:cs typeface="Arial"/>
              </a:rPr>
              <a:t>, ore</a:t>
            </a:r>
            <a:r>
              <a:rPr sz="2000" b="1" spc="5" dirty="0">
                <a:solidFill>
                  <a:srgbClr val="61666A"/>
                </a:solidFill>
                <a:latin typeface="Arial"/>
                <a:cs typeface="Arial"/>
              </a:rPr>
              <a:t> </a:t>
            </a:r>
            <a:r>
              <a:rPr lang="it-IT" sz="2000" b="1" spc="5" dirty="0">
                <a:solidFill>
                  <a:srgbClr val="61666A"/>
                </a:solidFill>
                <a:latin typeface="Arial"/>
                <a:cs typeface="Arial"/>
              </a:rPr>
              <a:t>14</a:t>
            </a:r>
            <a:r>
              <a:rPr sz="2000" b="1" dirty="0">
                <a:solidFill>
                  <a:srgbClr val="61666A"/>
                </a:solidFill>
                <a:latin typeface="Arial"/>
                <a:cs typeface="Arial"/>
              </a:rPr>
              <a:t>.</a:t>
            </a:r>
            <a:r>
              <a:rPr lang="it-IT" sz="2000" b="1" dirty="0">
                <a:solidFill>
                  <a:srgbClr val="61666A"/>
                </a:solidFill>
                <a:latin typeface="Arial"/>
                <a:cs typeface="Arial"/>
              </a:rPr>
              <a:t>3</a:t>
            </a:r>
            <a:r>
              <a:rPr sz="2000" b="1" dirty="0">
                <a:solidFill>
                  <a:srgbClr val="61666A"/>
                </a:solidFill>
                <a:latin typeface="Arial"/>
                <a:cs typeface="Arial"/>
              </a:rPr>
              <a:t>0</a:t>
            </a:r>
            <a:endParaRPr sz="2000" dirty="0">
              <a:latin typeface="Arial"/>
              <a:cs typeface="Arial"/>
            </a:endParaRPr>
          </a:p>
          <a:p>
            <a:pPr marL="1116965" lvl="1" algn="ctr">
              <a:spcBef>
                <a:spcPts val="5"/>
              </a:spcBef>
            </a:pPr>
            <a:r>
              <a:rPr sz="1600" spc="-5" dirty="0">
                <a:solidFill>
                  <a:srgbClr val="61666A"/>
                </a:solidFill>
                <a:latin typeface="Arial"/>
                <a:cs typeface="Arial"/>
              </a:rPr>
              <a:t>Fondazione Marco </a:t>
            </a:r>
            <a:r>
              <a:rPr sz="1600" dirty="0">
                <a:solidFill>
                  <a:srgbClr val="61666A"/>
                </a:solidFill>
                <a:latin typeface="Arial"/>
                <a:cs typeface="Arial"/>
              </a:rPr>
              <a:t>Biagi • </a:t>
            </a:r>
            <a:r>
              <a:rPr sz="1600" spc="-5" dirty="0">
                <a:solidFill>
                  <a:srgbClr val="61666A"/>
                </a:solidFill>
                <a:latin typeface="Arial"/>
                <a:cs typeface="Arial"/>
              </a:rPr>
              <a:t>L.go </a:t>
            </a:r>
            <a:r>
              <a:rPr sz="1600" dirty="0">
                <a:solidFill>
                  <a:srgbClr val="61666A"/>
                </a:solidFill>
                <a:latin typeface="Arial"/>
                <a:cs typeface="Arial"/>
              </a:rPr>
              <a:t>Marco </a:t>
            </a:r>
            <a:r>
              <a:rPr sz="1600" spc="-5" dirty="0">
                <a:solidFill>
                  <a:srgbClr val="61666A"/>
                </a:solidFill>
                <a:latin typeface="Arial"/>
                <a:cs typeface="Arial"/>
              </a:rPr>
              <a:t>Biagi 10,</a:t>
            </a:r>
            <a:r>
              <a:rPr sz="1600" spc="-15" dirty="0">
                <a:solidFill>
                  <a:srgbClr val="61666A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61666A"/>
                </a:solidFill>
                <a:latin typeface="Arial"/>
                <a:cs typeface="Arial"/>
              </a:rPr>
              <a:t>Modena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99591" y="3051175"/>
            <a:ext cx="9858375" cy="14001654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R="817880" lvl="2" indent="635" algn="ctr">
              <a:defRPr/>
            </a:pPr>
            <a:r>
              <a:rPr lang="it-IT" sz="2400" b="1" dirty="0">
                <a:solidFill>
                  <a:srgbClr val="D14122"/>
                </a:solidFill>
                <a:latin typeface="Arial"/>
                <a:cs typeface="Arial"/>
              </a:rPr>
              <a:t>Digitalizzazione e fattori di contesto </a:t>
            </a:r>
          </a:p>
          <a:p>
            <a:pPr marR="817880" lvl="2" indent="635" algn="ctr">
              <a:defRPr/>
            </a:pPr>
            <a:r>
              <a:rPr lang="it-IT" sz="2400" b="1" dirty="0">
                <a:solidFill>
                  <a:srgbClr val="D14122"/>
                </a:solidFill>
                <a:latin typeface="Arial"/>
                <a:cs typeface="Arial"/>
              </a:rPr>
              <a:t>nei comuni dell'Emilia-Romagna: evidenze derivate da cluster </a:t>
            </a:r>
            <a:r>
              <a:rPr lang="it-IT" sz="2400" b="1" dirty="0" err="1">
                <a:solidFill>
                  <a:srgbClr val="D14122"/>
                </a:solidFill>
                <a:latin typeface="Arial"/>
                <a:cs typeface="Arial"/>
              </a:rPr>
              <a:t>analysis</a:t>
            </a:r>
            <a:r>
              <a:rPr lang="it-IT" sz="2400" b="1" dirty="0">
                <a:solidFill>
                  <a:srgbClr val="D14122"/>
                </a:solidFill>
                <a:latin typeface="Arial"/>
                <a:cs typeface="Arial"/>
              </a:rPr>
              <a:t> e metodo </a:t>
            </a:r>
            <a:r>
              <a:rPr lang="it-IT" sz="2400" b="1" dirty="0" err="1">
                <a:solidFill>
                  <a:srgbClr val="D14122"/>
                </a:solidFill>
                <a:latin typeface="Arial"/>
                <a:cs typeface="Arial"/>
              </a:rPr>
              <a:t>poset</a:t>
            </a:r>
            <a:endParaRPr kumimoji="0" lang="it-IT" sz="2400" b="1" i="0" u="none" strike="noStrike" kern="1200" cap="none" spc="0" normalizeH="0" baseline="0" noProof="0" dirty="0">
              <a:ln>
                <a:noFill/>
              </a:ln>
              <a:solidFill>
                <a:srgbClr val="D14122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12700">
              <a:lnSpc>
                <a:spcPts val="2390"/>
              </a:lnSpc>
              <a:spcBef>
                <a:spcPts val="1614"/>
              </a:spcBef>
            </a:pPr>
            <a:r>
              <a:rPr lang="en-GB" spc="-5" dirty="0" err="1">
                <a:solidFill>
                  <a:srgbClr val="61666A"/>
                </a:solidFill>
                <a:latin typeface="Arial"/>
                <a:cs typeface="Arial"/>
              </a:rPr>
              <a:t>Relatrice</a:t>
            </a:r>
            <a:endParaRPr lang="en-GB" dirty="0">
              <a:latin typeface="Arial"/>
              <a:cs typeface="Arial"/>
            </a:endParaRPr>
          </a:p>
          <a:p>
            <a:pPr marR="1145540">
              <a:lnSpc>
                <a:spcPct val="96500"/>
              </a:lnSpc>
            </a:pPr>
            <a:r>
              <a:rPr lang="it-IT" sz="2800" b="1" spc="-5" dirty="0">
                <a:solidFill>
                  <a:srgbClr val="D14122"/>
                </a:solidFill>
                <a:latin typeface="Arial"/>
                <a:cs typeface="Arial"/>
              </a:rPr>
              <a:t>Claudia Zola</a:t>
            </a:r>
            <a:r>
              <a:rPr sz="2800" b="1" dirty="0">
                <a:solidFill>
                  <a:srgbClr val="D14122"/>
                </a:solidFill>
                <a:latin typeface="Arial"/>
                <a:cs typeface="Arial"/>
              </a:rPr>
              <a:t>, </a:t>
            </a:r>
            <a:r>
              <a:rPr sz="1600" b="1" spc="-5" dirty="0">
                <a:solidFill>
                  <a:srgbClr val="61666A"/>
                </a:solidFill>
                <a:latin typeface="Arial"/>
                <a:cs typeface="Arial"/>
              </a:rPr>
              <a:t>Dottoranda presso </a:t>
            </a:r>
            <a:r>
              <a:rPr sz="1600" b="1" dirty="0">
                <a:solidFill>
                  <a:srgbClr val="61666A"/>
                </a:solidFill>
                <a:latin typeface="Arial"/>
                <a:cs typeface="Arial"/>
              </a:rPr>
              <a:t>Fondazione </a:t>
            </a:r>
            <a:r>
              <a:rPr sz="1600" b="1" spc="-5" dirty="0">
                <a:solidFill>
                  <a:srgbClr val="61666A"/>
                </a:solidFill>
                <a:latin typeface="Arial"/>
                <a:cs typeface="Arial"/>
              </a:rPr>
              <a:t>Marco </a:t>
            </a:r>
            <a:r>
              <a:rPr sz="1600" b="1" dirty="0">
                <a:solidFill>
                  <a:srgbClr val="61666A"/>
                </a:solidFill>
                <a:latin typeface="Arial"/>
                <a:cs typeface="Arial"/>
              </a:rPr>
              <a:t>Biagi, Dip. di  </a:t>
            </a:r>
            <a:r>
              <a:rPr sz="1600" b="1" spc="-5" dirty="0">
                <a:solidFill>
                  <a:srgbClr val="61666A"/>
                </a:solidFill>
                <a:latin typeface="Arial"/>
                <a:cs typeface="Arial"/>
              </a:rPr>
              <a:t>Economia Marco </a:t>
            </a:r>
            <a:r>
              <a:rPr sz="1600" b="1" dirty="0">
                <a:solidFill>
                  <a:srgbClr val="61666A"/>
                </a:solidFill>
                <a:latin typeface="Arial"/>
                <a:cs typeface="Arial"/>
              </a:rPr>
              <a:t>Biagi -</a:t>
            </a:r>
            <a:r>
              <a:rPr sz="1600" b="1" spc="20" dirty="0">
                <a:solidFill>
                  <a:srgbClr val="61666A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61666A"/>
                </a:solidFill>
                <a:latin typeface="Arial"/>
                <a:cs typeface="Arial"/>
              </a:rPr>
              <a:t>Unimore</a:t>
            </a:r>
            <a:endParaRPr sz="1600" dirty="0">
              <a:latin typeface="Arial"/>
              <a:cs typeface="Arial"/>
            </a:endParaRPr>
          </a:p>
          <a:p>
            <a:pPr>
              <a:lnSpc>
                <a:spcPts val="2375"/>
              </a:lnSpc>
              <a:spcBef>
                <a:spcPts val="1500"/>
              </a:spcBef>
            </a:pPr>
            <a:r>
              <a:rPr dirty="0">
                <a:solidFill>
                  <a:srgbClr val="61666A"/>
                </a:solidFill>
                <a:latin typeface="Arial"/>
                <a:cs typeface="Arial"/>
              </a:rPr>
              <a:t>Discussant</a:t>
            </a:r>
            <a:endParaRPr dirty="0">
              <a:latin typeface="Arial"/>
              <a:cs typeface="Arial"/>
            </a:endParaRPr>
          </a:p>
          <a:p>
            <a:pPr marR="894715"/>
            <a:r>
              <a:rPr lang="it-IT" sz="2400" b="1" dirty="0">
                <a:solidFill>
                  <a:srgbClr val="D14122"/>
                </a:solidFill>
                <a:latin typeface="Arial"/>
                <a:cs typeface="Arial"/>
              </a:rPr>
              <a:t>Margherita Russo</a:t>
            </a:r>
            <a:r>
              <a:rPr sz="2400" b="1" spc="-5" dirty="0">
                <a:solidFill>
                  <a:srgbClr val="D14122"/>
                </a:solidFill>
                <a:latin typeface="Arial"/>
                <a:cs typeface="Arial"/>
              </a:rPr>
              <a:t>, </a:t>
            </a:r>
            <a:r>
              <a:rPr lang="it-IT" sz="1600" b="1" spc="-5" dirty="0">
                <a:solidFill>
                  <a:srgbClr val="61666A"/>
                </a:solidFill>
                <a:latin typeface="Arial"/>
                <a:cs typeface="Arial"/>
              </a:rPr>
              <a:t>Professoressa ordinaria </a:t>
            </a:r>
            <a:r>
              <a:rPr sz="1600" b="1" spc="-5" dirty="0" err="1">
                <a:solidFill>
                  <a:srgbClr val="61666A"/>
                </a:solidFill>
                <a:latin typeface="Arial"/>
                <a:cs typeface="Arial"/>
              </a:rPr>
              <a:t>presso</a:t>
            </a:r>
            <a:r>
              <a:rPr sz="1600" b="1" spc="-5" dirty="0">
                <a:solidFill>
                  <a:srgbClr val="61666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61666A"/>
                </a:solidFill>
                <a:latin typeface="Arial"/>
                <a:cs typeface="Arial"/>
              </a:rPr>
              <a:t>Dip. </a:t>
            </a:r>
            <a:r>
              <a:rPr sz="1600" b="1" spc="-5" dirty="0">
                <a:solidFill>
                  <a:srgbClr val="61666A"/>
                </a:solidFill>
                <a:latin typeface="Arial"/>
                <a:cs typeface="Arial"/>
              </a:rPr>
              <a:t>di </a:t>
            </a:r>
            <a:r>
              <a:rPr lang="it-IT" sz="1600" b="1" spc="-5" dirty="0">
                <a:solidFill>
                  <a:srgbClr val="61666A"/>
                </a:solidFill>
                <a:latin typeface="Arial"/>
                <a:cs typeface="Arial"/>
              </a:rPr>
              <a:t>Economia Marco Biagi</a:t>
            </a:r>
            <a:r>
              <a:rPr sz="1600" b="1" spc="-90" dirty="0">
                <a:solidFill>
                  <a:srgbClr val="61666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61666A"/>
                </a:solidFill>
                <a:latin typeface="Arial"/>
                <a:cs typeface="Arial"/>
              </a:rPr>
              <a:t>-  </a:t>
            </a:r>
            <a:r>
              <a:rPr sz="1600" b="1" spc="-5" dirty="0">
                <a:solidFill>
                  <a:srgbClr val="61666A"/>
                </a:solidFill>
                <a:latin typeface="Arial"/>
                <a:cs typeface="Arial"/>
              </a:rPr>
              <a:t>Uni</a:t>
            </a:r>
            <a:r>
              <a:rPr lang="it-IT" sz="1600" b="1" spc="-5" dirty="0">
                <a:solidFill>
                  <a:srgbClr val="61666A"/>
                </a:solidFill>
                <a:latin typeface="Arial"/>
                <a:cs typeface="Arial"/>
              </a:rPr>
              <a:t>more</a:t>
            </a:r>
            <a:endParaRPr lang="en-GB" sz="1600" dirty="0">
              <a:latin typeface="Arial"/>
              <a:cs typeface="Arial"/>
            </a:endParaRPr>
          </a:p>
          <a:p>
            <a:pPr marR="67310" algn="just">
              <a:spcBef>
                <a:spcPts val="1500"/>
              </a:spcBef>
            </a:pPr>
            <a:r>
              <a:rPr lang="en-GB" sz="1600" b="1" spc="-5" dirty="0">
                <a:solidFill>
                  <a:srgbClr val="61666A"/>
                </a:solidFill>
                <a:latin typeface="Arial"/>
                <a:cs typeface="Arial"/>
              </a:rPr>
              <a:t>Abstract: </a:t>
            </a:r>
            <a:r>
              <a:rPr lang="it-IT" sz="1600" spc="-5" dirty="0">
                <a:solidFill>
                  <a:srgbClr val="61666A"/>
                </a:solidFill>
                <a:latin typeface="Arial"/>
                <a:cs typeface="Arial"/>
              </a:rPr>
              <a:t>Il grado di digitalizzazione è aumentato in diversi settori in tutta Europa, soprattutto dopo la crisi pandemica del Covid-19. Per incoraggiare questo processo, sono stati stanziati molti fondi nel Piano di Ripresa e Resilienza. Come riscontrato in letteratura, l'implementazione della digitalizzazione è importante per migliorare lo sviluppo e la qualità della vita. Tuttavia, il digitale di per sé non è un fattore determinante. È necessario considerare le relazioni che intercorrono tra esso e altri fattori di contesto come il quadro istituzionale, il capitale umano e organizzativo. Lo studio si propone di analizzare il territorio dell'Emilia-Romagna attraverso la costruzione di indicatori di digitalizzazione e di sviluppo dei fattori complementari. Si propone una cluster </a:t>
            </a:r>
            <a:r>
              <a:rPr lang="it-IT" sz="1600" spc="-5" dirty="0" err="1">
                <a:solidFill>
                  <a:srgbClr val="61666A"/>
                </a:solidFill>
                <a:latin typeface="Arial"/>
                <a:cs typeface="Arial"/>
              </a:rPr>
              <a:t>analysis</a:t>
            </a:r>
            <a:r>
              <a:rPr lang="it-IT" sz="1600" spc="-5" dirty="0">
                <a:solidFill>
                  <a:srgbClr val="61666A"/>
                </a:solidFill>
                <a:latin typeface="Arial"/>
                <a:cs typeface="Arial"/>
              </a:rPr>
              <a:t> e una metodologia </a:t>
            </a:r>
            <a:r>
              <a:rPr lang="it-IT" sz="1600" spc="-5" dirty="0" err="1">
                <a:solidFill>
                  <a:srgbClr val="61666A"/>
                </a:solidFill>
                <a:latin typeface="Arial"/>
                <a:cs typeface="Arial"/>
              </a:rPr>
              <a:t>poset</a:t>
            </a:r>
            <a:r>
              <a:rPr lang="it-IT" sz="1600" spc="-5" dirty="0">
                <a:solidFill>
                  <a:srgbClr val="61666A"/>
                </a:solidFill>
                <a:latin typeface="Arial"/>
                <a:cs typeface="Arial"/>
              </a:rPr>
              <a:t> per identificare le aree in cui questo legame è presente o deve essere rafforzato. Si evidenzia una correlazione tra il livello di digitalizzazione e lo sviluppo di fattori complementari. I comuni in cui questa relazione è più forte si trovano nella top 10 della classifica e sono identificati come poli urbani. La regione è caratterizzata da forti differenze spaziali tra e all'interno dei cluster. Emerge anche un suggerimento di policy: è necessario intervenire per i comuni che ottengono un punteggio basso in una sola dimensione, soprattutto se questa è un fattore identificato come impattante nella </a:t>
            </a:r>
            <a:r>
              <a:rPr lang="it-IT" sz="1600" spc="-5" dirty="0" err="1">
                <a:solidFill>
                  <a:srgbClr val="61666A"/>
                </a:solidFill>
                <a:latin typeface="Arial"/>
                <a:cs typeface="Arial"/>
              </a:rPr>
              <a:t>sensitivity</a:t>
            </a:r>
            <a:r>
              <a:rPr lang="it-IT" sz="1600" spc="-5" dirty="0">
                <a:solidFill>
                  <a:srgbClr val="61666A"/>
                </a:solidFill>
                <a:latin typeface="Arial"/>
                <a:cs typeface="Arial"/>
              </a:rPr>
              <a:t> </a:t>
            </a:r>
            <a:r>
              <a:rPr lang="it-IT" sz="1600" spc="-5" dirty="0" err="1">
                <a:solidFill>
                  <a:srgbClr val="61666A"/>
                </a:solidFill>
                <a:latin typeface="Arial"/>
                <a:cs typeface="Arial"/>
              </a:rPr>
              <a:t>analysis</a:t>
            </a:r>
            <a:r>
              <a:rPr lang="en-US" sz="1600" spc="-5" dirty="0">
                <a:solidFill>
                  <a:srgbClr val="61666A"/>
                </a:solidFill>
                <a:latin typeface="Arial"/>
                <a:cs typeface="Arial"/>
              </a:rPr>
              <a:t>.</a:t>
            </a:r>
            <a:endParaRPr lang="en-GB" sz="16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lang="en-GB" sz="2100" dirty="0">
              <a:latin typeface="Arial"/>
              <a:cs typeface="Arial"/>
            </a:endParaRPr>
          </a:p>
          <a:p>
            <a:pPr marR="817880" lvl="2" indent="635" algn="ctr"/>
            <a:r>
              <a:rPr lang="it-IT" sz="2400" b="1" dirty="0">
                <a:solidFill>
                  <a:srgbClr val="D14122"/>
                </a:solidFill>
                <a:latin typeface="Arial"/>
                <a:cs typeface="Arial"/>
              </a:rPr>
              <a:t>L’innovazione del Modello di Business </a:t>
            </a:r>
          </a:p>
          <a:p>
            <a:pPr marR="817880" lvl="2" indent="635" algn="ctr"/>
            <a:r>
              <a:rPr lang="it-IT" sz="2400" b="1" dirty="0">
                <a:solidFill>
                  <a:srgbClr val="D14122"/>
                </a:solidFill>
                <a:latin typeface="Arial"/>
                <a:cs typeface="Arial"/>
              </a:rPr>
              <a:t>nelle imprese familiari: effetti del conflitto relazionale tra i membri della famiglia</a:t>
            </a:r>
            <a:endParaRPr lang="it-IT" sz="2400" dirty="0">
              <a:latin typeface="Arial"/>
              <a:cs typeface="Arial"/>
            </a:endParaRPr>
          </a:p>
          <a:p>
            <a:pPr>
              <a:spcBef>
                <a:spcPts val="1500"/>
              </a:spcBef>
            </a:pPr>
            <a:r>
              <a:rPr lang="it-IT" spc="-5" dirty="0">
                <a:solidFill>
                  <a:srgbClr val="61666A"/>
                </a:solidFill>
                <a:latin typeface="Arial"/>
                <a:cs typeface="Arial"/>
              </a:rPr>
              <a:t>Relatore</a:t>
            </a:r>
            <a:endParaRPr lang="it-IT" dirty="0">
              <a:latin typeface="Arial"/>
              <a:cs typeface="Arial"/>
            </a:endParaRPr>
          </a:p>
          <a:p>
            <a:pPr marR="1123950">
              <a:lnSpc>
                <a:spcPct val="96500"/>
              </a:lnSpc>
            </a:pPr>
            <a:r>
              <a:rPr lang="en-GB" sz="2800" b="1" dirty="0">
                <a:solidFill>
                  <a:srgbClr val="D14122"/>
                </a:solidFill>
                <a:latin typeface="Arial"/>
                <a:cs typeface="Arial"/>
              </a:rPr>
              <a:t>Federico </a:t>
            </a:r>
            <a:r>
              <a:rPr lang="en-GB" sz="2800" b="1" dirty="0" err="1">
                <a:solidFill>
                  <a:srgbClr val="D14122"/>
                </a:solidFill>
                <a:latin typeface="Arial"/>
                <a:cs typeface="Arial"/>
              </a:rPr>
              <a:t>Malagoli</a:t>
            </a:r>
            <a:r>
              <a:rPr lang="en-GB" sz="2800" b="1" dirty="0">
                <a:solidFill>
                  <a:srgbClr val="D14122"/>
                </a:solidFill>
                <a:latin typeface="Arial"/>
                <a:cs typeface="Arial"/>
              </a:rPr>
              <a:t>, </a:t>
            </a:r>
            <a:r>
              <a:rPr sz="1600" b="1" spc="-5" dirty="0" err="1">
                <a:solidFill>
                  <a:srgbClr val="61666A"/>
                </a:solidFill>
                <a:latin typeface="Arial"/>
                <a:cs typeface="Arial"/>
              </a:rPr>
              <a:t>Dottorand</a:t>
            </a:r>
            <a:r>
              <a:rPr lang="it-IT" sz="1600" b="1" spc="-5" dirty="0">
                <a:solidFill>
                  <a:srgbClr val="61666A"/>
                </a:solidFill>
                <a:latin typeface="Arial"/>
                <a:cs typeface="Arial"/>
              </a:rPr>
              <a:t>o</a:t>
            </a:r>
            <a:r>
              <a:rPr sz="1600" b="1" spc="-5" dirty="0">
                <a:solidFill>
                  <a:srgbClr val="61666A"/>
                </a:solidFill>
                <a:latin typeface="Arial"/>
                <a:cs typeface="Arial"/>
              </a:rPr>
              <a:t> presso </a:t>
            </a:r>
            <a:r>
              <a:rPr sz="1600" b="1" dirty="0">
                <a:solidFill>
                  <a:srgbClr val="61666A"/>
                </a:solidFill>
                <a:latin typeface="Arial"/>
                <a:cs typeface="Arial"/>
              </a:rPr>
              <a:t>Fondazione </a:t>
            </a:r>
            <a:r>
              <a:rPr sz="1600" b="1" spc="-5" dirty="0">
                <a:solidFill>
                  <a:srgbClr val="61666A"/>
                </a:solidFill>
                <a:latin typeface="Arial"/>
                <a:cs typeface="Arial"/>
              </a:rPr>
              <a:t>Marco </a:t>
            </a:r>
            <a:r>
              <a:rPr sz="1600" b="1" dirty="0">
                <a:solidFill>
                  <a:srgbClr val="61666A"/>
                </a:solidFill>
                <a:latin typeface="Arial"/>
                <a:cs typeface="Arial"/>
              </a:rPr>
              <a:t>Biagi, Dip. di  </a:t>
            </a:r>
            <a:r>
              <a:rPr sz="1600" b="1" spc="-5" dirty="0">
                <a:solidFill>
                  <a:srgbClr val="61666A"/>
                </a:solidFill>
                <a:latin typeface="Arial"/>
                <a:cs typeface="Arial"/>
              </a:rPr>
              <a:t>Economia Marco </a:t>
            </a:r>
            <a:r>
              <a:rPr sz="1600" b="1" dirty="0">
                <a:solidFill>
                  <a:srgbClr val="61666A"/>
                </a:solidFill>
                <a:latin typeface="Arial"/>
                <a:cs typeface="Arial"/>
              </a:rPr>
              <a:t>Biagi -</a:t>
            </a:r>
            <a:r>
              <a:rPr sz="1600" b="1" spc="20" dirty="0">
                <a:solidFill>
                  <a:srgbClr val="61666A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61666A"/>
                </a:solidFill>
                <a:latin typeface="Arial"/>
                <a:cs typeface="Arial"/>
              </a:rPr>
              <a:t>Unimore</a:t>
            </a:r>
            <a:endParaRPr sz="16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00"/>
              </a:spcBef>
            </a:pPr>
            <a:r>
              <a:rPr dirty="0">
                <a:solidFill>
                  <a:srgbClr val="61666A"/>
                </a:solidFill>
                <a:latin typeface="Arial"/>
                <a:cs typeface="Arial"/>
              </a:rPr>
              <a:t>Discussant</a:t>
            </a:r>
            <a:endParaRPr dirty="0">
              <a:latin typeface="Arial"/>
              <a:cs typeface="Arial"/>
            </a:endParaRPr>
          </a:p>
          <a:p>
            <a:pPr marR="894715"/>
            <a:r>
              <a:rPr lang="en-GB" sz="2400" b="1" dirty="0">
                <a:solidFill>
                  <a:srgbClr val="D14122"/>
                </a:solidFill>
                <a:latin typeface="Arial"/>
                <a:cs typeface="Arial"/>
              </a:rPr>
              <a:t>Domenico Rocco </a:t>
            </a:r>
            <a:r>
              <a:rPr lang="en-GB" sz="2400" b="1" dirty="0" err="1">
                <a:solidFill>
                  <a:srgbClr val="D14122"/>
                </a:solidFill>
                <a:latin typeface="Arial"/>
                <a:cs typeface="Arial"/>
              </a:rPr>
              <a:t>Cambrea</a:t>
            </a:r>
            <a:r>
              <a:rPr lang="it-IT" sz="2400" b="1" spc="-5" dirty="0">
                <a:solidFill>
                  <a:srgbClr val="D14122"/>
                </a:solidFill>
                <a:latin typeface="Arial"/>
                <a:cs typeface="Arial"/>
              </a:rPr>
              <a:t>,</a:t>
            </a:r>
            <a:r>
              <a:rPr sz="2400" b="1" spc="-5">
                <a:solidFill>
                  <a:srgbClr val="D14122"/>
                </a:solidFill>
                <a:latin typeface="Arial"/>
                <a:cs typeface="Arial"/>
              </a:rPr>
              <a:t> </a:t>
            </a:r>
            <a:r>
              <a:rPr lang="it-IT" sz="1600" b="1" spc="-5">
                <a:solidFill>
                  <a:srgbClr val="61666A"/>
                </a:solidFill>
                <a:latin typeface="Arial"/>
                <a:cs typeface="Arial"/>
              </a:rPr>
              <a:t>Ricercatore </a:t>
            </a:r>
            <a:r>
              <a:rPr lang="it-IT" sz="1600" b="1" spc="-5" dirty="0" err="1">
                <a:solidFill>
                  <a:srgbClr val="61666A"/>
                </a:solidFill>
                <a:latin typeface="Arial"/>
                <a:cs typeface="Arial"/>
              </a:rPr>
              <a:t>t.d</a:t>
            </a:r>
            <a:r>
              <a:rPr lang="it-IT" sz="1600" b="1" spc="-5" dirty="0">
                <a:solidFill>
                  <a:srgbClr val="61666A"/>
                </a:solidFill>
                <a:latin typeface="Arial"/>
                <a:cs typeface="Arial"/>
              </a:rPr>
              <a:t>. art. 24 c. 3 lett. B presso </a:t>
            </a:r>
            <a:r>
              <a:rPr lang="it-IT" sz="1600" b="1" dirty="0">
                <a:solidFill>
                  <a:srgbClr val="61666A"/>
                </a:solidFill>
                <a:latin typeface="Arial"/>
                <a:cs typeface="Arial"/>
              </a:rPr>
              <a:t>Dip. </a:t>
            </a:r>
            <a:r>
              <a:rPr lang="it-IT" sz="1600" b="1" spc="-5" dirty="0">
                <a:solidFill>
                  <a:srgbClr val="61666A"/>
                </a:solidFill>
                <a:latin typeface="Arial"/>
                <a:cs typeface="Arial"/>
              </a:rPr>
              <a:t>di Comunicazione ed Economia</a:t>
            </a:r>
            <a:r>
              <a:rPr lang="it-IT" sz="1600" b="1" dirty="0">
                <a:solidFill>
                  <a:srgbClr val="61666A"/>
                </a:solidFill>
                <a:latin typeface="Arial"/>
                <a:cs typeface="Arial"/>
              </a:rPr>
              <a:t>-  </a:t>
            </a:r>
            <a:r>
              <a:rPr lang="it-IT" sz="1600" b="1" spc="-5" dirty="0" err="1">
                <a:solidFill>
                  <a:srgbClr val="61666A"/>
                </a:solidFill>
                <a:latin typeface="Arial"/>
                <a:cs typeface="Arial"/>
              </a:rPr>
              <a:t>Unimore</a:t>
            </a:r>
            <a:endParaRPr lang="it-IT" sz="1600" dirty="0">
              <a:latin typeface="Arial"/>
              <a:cs typeface="Arial"/>
            </a:endParaRPr>
          </a:p>
          <a:p>
            <a:pPr marR="101600" algn="just">
              <a:spcBef>
                <a:spcPts val="1500"/>
              </a:spcBef>
            </a:pPr>
            <a:r>
              <a:rPr sz="1600" b="1" spc="-5" dirty="0">
                <a:solidFill>
                  <a:srgbClr val="61666A"/>
                </a:solidFill>
                <a:latin typeface="Arial"/>
                <a:cs typeface="Arial"/>
              </a:rPr>
              <a:t>Abstract: </a:t>
            </a:r>
            <a:r>
              <a:rPr lang="it-IT" sz="1600" dirty="0">
                <a:solidFill>
                  <a:srgbClr val="61666A"/>
                </a:solidFill>
                <a:latin typeface="Arial"/>
                <a:cs typeface="Arial"/>
              </a:rPr>
              <a:t>Questo progetto di ricerca studia, utilizzando una metodologia qualitativa, un processo di innovazione innescato dalla sfera familiare attraverso lo sviluppo di un nuovo Modello di Business. La lente teorica utilizzata è la teoria del paradosso e l’area di ricerca è quella delle imprese familiari. In particolare, il background della ricerca è la letteratura relativa al coinvolgimento della famiglia con un focus sulle sue forme conflittuali che influenzano l’attività economica e sulla loro gestione. Lo scopo della ricerca resta quello di creare una comprensione più capillare di questi temi attraverso lo studio di un singolo caso studio. I risultati aiutano a capire qualcosa in più sul conflitto relazionale e sui suoi effetti in un’impresa familiare consolidata. Le evidenze dimostrano che se il conflitto è ben gestito attraverso l’isolamento delle specifiche aree contrastanti potrebbe diventare motore per lo sviluppo di un nuovo Modello di business.</a:t>
            </a:r>
            <a:endParaRPr lang="it-IT" sz="16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00"/>
              </a:spcBef>
            </a:pPr>
            <a:r>
              <a:rPr sz="1400" spc="-5" dirty="0">
                <a:solidFill>
                  <a:srgbClr val="61666A"/>
                </a:solidFill>
                <a:latin typeface="Arial"/>
                <a:cs typeface="Arial"/>
              </a:rPr>
              <a:t>Il seminario </a:t>
            </a:r>
            <a:r>
              <a:rPr sz="1400" dirty="0">
                <a:solidFill>
                  <a:srgbClr val="61666A"/>
                </a:solidFill>
                <a:latin typeface="Arial"/>
                <a:cs typeface="Arial"/>
              </a:rPr>
              <a:t>si </a:t>
            </a:r>
            <a:r>
              <a:rPr sz="1400" spc="-5" dirty="0">
                <a:solidFill>
                  <a:srgbClr val="61666A"/>
                </a:solidFill>
                <a:latin typeface="Arial"/>
                <a:cs typeface="Arial"/>
              </a:rPr>
              <a:t>terrà in presenza.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r>
              <a:rPr sz="1400" spc="-5" dirty="0">
                <a:solidFill>
                  <a:srgbClr val="61666A"/>
                </a:solidFill>
                <a:latin typeface="Arial"/>
                <a:cs typeface="Arial"/>
              </a:rPr>
              <a:t>Per informazioni:</a:t>
            </a:r>
            <a:r>
              <a:rPr sz="1400" spc="5" dirty="0">
                <a:solidFill>
                  <a:srgbClr val="61666A"/>
                </a:solidFill>
                <a:latin typeface="Arial"/>
                <a:cs typeface="Arial"/>
              </a:rPr>
              <a:t> </a:t>
            </a:r>
            <a:r>
              <a:rPr sz="14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phd_lavorosviluppoinnovazione@unimore.it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82014" y="155575"/>
            <a:ext cx="3823080" cy="13893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256394" y="155575"/>
            <a:ext cx="1308862" cy="138938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</TotalTime>
  <Words>567</Words>
  <Application>Microsoft Office PowerPoint</Application>
  <PresentationFormat>Personalizzato</PresentationFormat>
  <Paragraphs>21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 di Microsoft Office</dc:creator>
  <cp:lastModifiedBy>ELISA</cp:lastModifiedBy>
  <cp:revision>8</cp:revision>
  <dcterms:created xsi:type="dcterms:W3CDTF">2022-10-21T09:17:49Z</dcterms:created>
  <dcterms:modified xsi:type="dcterms:W3CDTF">2023-02-01T08:48:19Z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2022-10-04T00:00:00Z</vt:filetime>
  </property>
  <property fmtid="{D5CDD505-2E9C-101B-9397-08002B2CF9AE}" pid="3" name="Creator">
    <vt:lpwstr>Microsoft® Word per Microsoft 365</vt:lpwstr>
  </property>
  <property fmtid="{D5CDD505-2E9C-101B-9397-08002B2CF9AE}" pid="4" name="LastSaved">
    <vt:filetime>2022-10-21T00:00:00Z</vt:filetime>
  </property>
</Properties>
</file>